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Cardo"/>
      <p:regular r:id="rId27"/>
      <p:bold r:id="rId28"/>
      <p:italic r:id="rId29"/>
    </p:embeddedFont>
    <p:embeddedFont>
      <p:font typeface="Caveat"/>
      <p:regular r:id="rId30"/>
      <p:bold r:id="rId31"/>
    </p:embeddedFont>
    <p:embeddedFont>
      <p:font typeface="Merriweather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E093445-02A0-44A3-A44D-BE0CC006C033}">
  <a:tblStyle styleId="{DE093445-02A0-44A3-A44D-BE0CC006C0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Cardo-bold.fntdata"/><Relationship Id="rId27" Type="http://schemas.openxmlformats.org/officeDocument/2006/relationships/font" Target="fonts/Card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ard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aveat-bold.fntdata"/><Relationship Id="rId30" Type="http://schemas.openxmlformats.org/officeDocument/2006/relationships/font" Target="fonts/Caveat-regular.fntdata"/><Relationship Id="rId11" Type="http://schemas.openxmlformats.org/officeDocument/2006/relationships/slide" Target="slides/slide5.xml"/><Relationship Id="rId33" Type="http://schemas.openxmlformats.org/officeDocument/2006/relationships/font" Target="fonts/Merriweather-bold.fntdata"/><Relationship Id="rId10" Type="http://schemas.openxmlformats.org/officeDocument/2006/relationships/slide" Target="slides/slide4.xml"/><Relationship Id="rId32" Type="http://schemas.openxmlformats.org/officeDocument/2006/relationships/font" Target="fonts/Merriweather-regular.fntdata"/><Relationship Id="rId13" Type="http://schemas.openxmlformats.org/officeDocument/2006/relationships/slide" Target="slides/slide7.xml"/><Relationship Id="rId35" Type="http://schemas.openxmlformats.org/officeDocument/2006/relationships/font" Target="fonts/Merriweather-boldItalic.fntdata"/><Relationship Id="rId12" Type="http://schemas.openxmlformats.org/officeDocument/2006/relationships/slide" Target="slides/slide6.xml"/><Relationship Id="rId34" Type="http://schemas.openxmlformats.org/officeDocument/2006/relationships/font" Target="fonts/Merriweather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7e42395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7e42395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b22eb917e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b22eb917e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b22eb917e4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b22eb917e4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a666c18e7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a666c18e7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b0d7df190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b0d7df190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b21c5f0e2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b21c5f0e2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b0d7df190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b0d7df190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b21c5f0e2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b21c5f0e2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b21c5f0e2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b21c5f0e2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a666c18e7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a666c18e7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a666c18e7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a666c18e7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68f919d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68f919d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7b9514d29_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27b9514d29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666c18e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666c18e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b0d7df19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b0d7df19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b0d7df190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b0d7df190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b22eb917e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b22eb917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b09f4c52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b09f4c52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b22eb917e4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b22eb917e4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22eb917e4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22eb917e4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8.png"/><Relationship Id="rId7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1.png"/><Relationship Id="rId7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3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11.png"/><Relationship Id="rId7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55" name="Google Shape;55;p13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6" name="Google Shape;5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7" name="Google Shape;57;p13"/>
          <p:cNvSpPr txBox="1"/>
          <p:nvPr/>
        </p:nvSpPr>
        <p:spPr>
          <a:xfrm>
            <a:off x="231375" y="142375"/>
            <a:ext cx="7848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2060"/>
                </a:solidFill>
                <a:latin typeface="Merriweather"/>
                <a:ea typeface="Merriweather"/>
                <a:cs typeface="Merriweather"/>
                <a:sym typeface="Merriweather"/>
              </a:rPr>
              <a:t>EECS 6690 </a:t>
            </a:r>
            <a:r>
              <a:rPr lang="en" sz="1700">
                <a:solidFill>
                  <a:srgbClr val="002060"/>
                </a:solidFill>
                <a:latin typeface="Merriweather"/>
                <a:ea typeface="Merriweather"/>
                <a:cs typeface="Merriweather"/>
                <a:sym typeface="Merriweather"/>
              </a:rPr>
              <a:t>SL for Bio &amp; Info</a:t>
            </a:r>
            <a:endParaRPr sz="1700">
              <a:solidFill>
                <a:srgbClr val="00206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4">
            <a:alphaModFix/>
          </a:blip>
          <a:srcRect b="0" l="0" r="20280" t="0"/>
          <a:stretch/>
        </p:blipFill>
        <p:spPr>
          <a:xfrm>
            <a:off x="6208625" y="467325"/>
            <a:ext cx="2935225" cy="400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834076" y="1576950"/>
            <a:ext cx="7204800" cy="109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 Comparative Study on the Adults Dataset </a:t>
            </a:r>
            <a:endParaRPr b="1"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using Different Machine Learning Methods</a:t>
            </a:r>
            <a:endParaRPr sz="30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307575" y="3050000"/>
            <a:ext cx="22578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Yunhang Lin (yl4860) Zhuoyu Feng (zf2272) Xiaoyue Chen (xc2551)</a:t>
            </a:r>
            <a:endParaRPr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Xintong Liu (xl3121)</a:t>
            </a:r>
            <a:endParaRPr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206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22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22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03" name="Google Shape;203;p22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4" name="Google Shape;204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5" name="Google Shape;20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754325" y="750800"/>
            <a:ext cx="42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Visualization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8" name="Google Shape;20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650" y="1485063"/>
            <a:ext cx="4397526" cy="271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27525" y="1429274"/>
            <a:ext cx="4616327" cy="282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23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" name="Google Shape;216;p23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17" name="Google Shape;217;p23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8" name="Google Shape;218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9" name="Google Shape;21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754325" y="750800"/>
            <a:ext cx="42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Visualization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250" y="1361000"/>
            <a:ext cx="4449751" cy="2747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52000" y="1061512"/>
            <a:ext cx="4891849" cy="302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8" name="Google Shape;228;p24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9" name="Google Shape;2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24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31" name="Google Shape;231;p24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2" name="Google Shape;232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3" name="Google Shape;23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4"/>
          <p:cNvSpPr txBox="1"/>
          <p:nvPr/>
        </p:nvSpPr>
        <p:spPr>
          <a:xfrm>
            <a:off x="754325" y="162650"/>
            <a:ext cx="55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Reproduction</a:t>
            </a: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: Naive-</a:t>
            </a: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</a:t>
            </a: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ayes &amp; C4.5 &amp; NBTree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619925" y="1104250"/>
            <a:ext cx="559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 txBox="1"/>
          <p:nvPr/>
        </p:nvSpPr>
        <p:spPr>
          <a:xfrm>
            <a:off x="453950" y="1227625"/>
            <a:ext cx="7605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Naive-Bayes: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studies were done on small 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databases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C4.5: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Algorithm used to generate decision tree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Naive-bayes does not scale up as well as decision tree in large databases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NBTree: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Hybrid of decision tree and Naive-Bayes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Split as regular decision tree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But leaves are replaced by Naive-Bayes</a:t>
            </a:r>
            <a:endParaRPr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7" name="Google Shape;237;p24"/>
          <p:cNvSpPr/>
          <p:nvPr/>
        </p:nvSpPr>
        <p:spPr>
          <a:xfrm>
            <a:off x="7671650" y="1404525"/>
            <a:ext cx="387600" cy="3816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238" name="Google Shape;238;p24"/>
          <p:cNvSpPr/>
          <p:nvPr/>
        </p:nvSpPr>
        <p:spPr>
          <a:xfrm>
            <a:off x="7671650" y="2468200"/>
            <a:ext cx="387600" cy="3816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239" name="Google Shape;239;p24"/>
          <p:cNvSpPr/>
          <p:nvPr/>
        </p:nvSpPr>
        <p:spPr>
          <a:xfrm>
            <a:off x="7344250" y="3615050"/>
            <a:ext cx="387600" cy="381600"/>
          </a:xfrm>
          <a:prstGeom prst="ellipse">
            <a:avLst/>
          </a:prstGeom>
          <a:solidFill>
            <a:srgbClr val="EA9999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</a:t>
            </a:r>
            <a:endParaRPr b="1"/>
          </a:p>
        </p:txBody>
      </p:sp>
      <p:sp>
        <p:nvSpPr>
          <p:cNvPr id="240" name="Google Shape;240;p24"/>
          <p:cNvSpPr/>
          <p:nvPr/>
        </p:nvSpPr>
        <p:spPr>
          <a:xfrm>
            <a:off x="8153950" y="3615050"/>
            <a:ext cx="387600" cy="3816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</a:t>
            </a:r>
            <a:endParaRPr b="1"/>
          </a:p>
        </p:txBody>
      </p:sp>
      <p:sp>
        <p:nvSpPr>
          <p:cNvPr id="241" name="Google Shape;241;p24"/>
          <p:cNvSpPr/>
          <p:nvPr/>
        </p:nvSpPr>
        <p:spPr>
          <a:xfrm>
            <a:off x="7778200" y="3660500"/>
            <a:ext cx="329400" cy="290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6" name="Google Shape;246;p25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7" name="Google Shape;2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5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49" name="Google Shape;249;p25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0" name="Google Shape;250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1" name="Google Shape;25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5"/>
          <p:cNvSpPr txBox="1"/>
          <p:nvPr/>
        </p:nvSpPr>
        <p:spPr>
          <a:xfrm>
            <a:off x="754325" y="162650"/>
            <a:ext cx="55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Reproduction: Naive-Bayes &amp; C4.5 &amp; NBTree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53" name="Google Shape;25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8425" y="1180175"/>
            <a:ext cx="3486627" cy="24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81425" y="1303198"/>
            <a:ext cx="4199801" cy="2406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5"/>
          <p:cNvSpPr txBox="1"/>
          <p:nvPr/>
        </p:nvSpPr>
        <p:spPr>
          <a:xfrm>
            <a:off x="1658400" y="3820250"/>
            <a:ext cx="6029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NBTree &amp; C4.5 around 3% better than Naive-Bayes in accuracy</a:t>
            </a:r>
            <a:endParaRPr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 most cases:     NBTree   &gt;   C4.5   &gt;   Naive-Bayes</a:t>
            </a:r>
            <a:endParaRPr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0" name="Google Shape;260;p26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1" name="Google Shape;2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26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63" name="Google Shape;263;p26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64" name="Google Shape;264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5" name="Google Shape;26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 txBox="1"/>
          <p:nvPr/>
        </p:nvSpPr>
        <p:spPr>
          <a:xfrm>
            <a:off x="754325" y="162650"/>
            <a:ext cx="55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Reproduction: Naive-Bayes &amp; C4.5 &amp; NBTree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67" name="Google Shape;267;p26"/>
          <p:cNvPicPr preferRelativeResize="0"/>
          <p:nvPr/>
        </p:nvPicPr>
        <p:blipFill rotWithShape="1">
          <a:blip r:embed="rId6">
            <a:alphaModFix/>
          </a:blip>
          <a:srcRect b="0" l="1361" r="0" t="0"/>
          <a:stretch/>
        </p:blipFill>
        <p:spPr>
          <a:xfrm>
            <a:off x="0" y="1283600"/>
            <a:ext cx="4756050" cy="272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42575" y="1271903"/>
            <a:ext cx="4472726" cy="223124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6"/>
          <p:cNvSpPr txBox="1"/>
          <p:nvPr/>
        </p:nvSpPr>
        <p:spPr>
          <a:xfrm>
            <a:off x="1380450" y="4112400"/>
            <a:ext cx="623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Other models: C5.0, </a:t>
            </a:r>
            <a:r>
              <a:rPr b="1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Random Forest, Bagging, Logistic Regression</a:t>
            </a:r>
            <a:endParaRPr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4" name="Google Shape;274;p27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5" name="Google Shape;2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27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77" name="Google Shape;277;p27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78" name="Google Shape;27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9" name="Google Shape;27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7"/>
          <p:cNvSpPr txBox="1"/>
          <p:nvPr/>
        </p:nvSpPr>
        <p:spPr>
          <a:xfrm>
            <a:off x="754325" y="162650"/>
            <a:ext cx="347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Other methods: LightGBM &amp; XGBoost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aphicFrame>
        <p:nvGraphicFramePr>
          <p:cNvPr id="281" name="Google Shape;281;p27"/>
          <p:cNvGraphicFramePr/>
          <p:nvPr/>
        </p:nvGraphicFramePr>
        <p:xfrm>
          <a:off x="1426850" y="1814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{DE093445-02A0-44A3-A44D-BE0CC006C033}</a:tableStyleId>
              </a:tblPr>
              <a:tblGrid>
                <a:gridCol w="1212525"/>
                <a:gridCol w="1104175"/>
                <a:gridCol w="1212525"/>
                <a:gridCol w="1104175"/>
                <a:gridCol w="11041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Model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Accuracy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Recall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Precision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F1-score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XGBoost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0.873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0.938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0.900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0.918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LightGBM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0.865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0.936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0.892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0.913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2" name="Google Shape;282;p27"/>
          <p:cNvSpPr txBox="1"/>
          <p:nvPr/>
        </p:nvSpPr>
        <p:spPr>
          <a:xfrm>
            <a:off x="754325" y="866025"/>
            <a:ext cx="163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Metric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2066875" y="3713625"/>
            <a:ext cx="438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  <a:latin typeface="Georgia"/>
                <a:ea typeface="Georgia"/>
                <a:cs typeface="Georgia"/>
                <a:sym typeface="Georgia"/>
              </a:rPr>
              <a:t>XGBoost has a better performance than LightGBM</a:t>
            </a:r>
            <a:endParaRPr>
              <a:solidFill>
                <a:srgbClr val="3C78D8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8" name="Google Shape;288;p28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9" name="Google Shape;2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0" name="Google Shape;290;p28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291" name="Google Shape;291;p28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92" name="Google Shape;29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93" name="Google Shape;29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8"/>
          <p:cNvSpPr txBox="1"/>
          <p:nvPr/>
        </p:nvSpPr>
        <p:spPr>
          <a:xfrm>
            <a:off x="754325" y="162650"/>
            <a:ext cx="347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Other methods: LightGBM &amp; XGBoost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5" name="Google Shape;295;p28"/>
          <p:cNvSpPr txBox="1"/>
          <p:nvPr/>
        </p:nvSpPr>
        <p:spPr>
          <a:xfrm>
            <a:off x="754325" y="866025"/>
            <a:ext cx="28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Accuracy with # of instances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96" name="Google Shape;296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775" y="1281525"/>
            <a:ext cx="5026074" cy="310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28"/>
          <p:cNvSpPr txBox="1"/>
          <p:nvPr/>
        </p:nvSpPr>
        <p:spPr>
          <a:xfrm>
            <a:off x="5821175" y="1951675"/>
            <a:ext cx="267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XGBoost is more stable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Accuracy nearly the same when the size of the instances is large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2" name="Google Shape;302;p29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3" name="Google Shape;3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29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305" name="Google Shape;305;p29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6" name="Google Shape;306;p2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7" name="Google Shape;30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9"/>
          <p:cNvSpPr txBox="1"/>
          <p:nvPr/>
        </p:nvSpPr>
        <p:spPr>
          <a:xfrm>
            <a:off x="754325" y="162650"/>
            <a:ext cx="347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Other methods: LightGBM &amp; XGBoost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9" name="Google Shape;309;p29"/>
          <p:cNvSpPr txBox="1"/>
          <p:nvPr/>
        </p:nvSpPr>
        <p:spPr>
          <a:xfrm>
            <a:off x="4195800" y="779325"/>
            <a:ext cx="752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Why?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0" name="Google Shape;310;p29"/>
          <p:cNvSpPr txBox="1"/>
          <p:nvPr/>
        </p:nvSpPr>
        <p:spPr>
          <a:xfrm>
            <a:off x="1756175" y="1299325"/>
            <a:ext cx="14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XGBoost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11" name="Google Shape;311;p29"/>
          <p:cNvSpPr txBox="1"/>
          <p:nvPr/>
        </p:nvSpPr>
        <p:spPr>
          <a:xfrm>
            <a:off x="5648275" y="1299300"/>
            <a:ext cx="14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LightGBM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12" name="Google Shape;312;p29"/>
          <p:cNvSpPr txBox="1"/>
          <p:nvPr/>
        </p:nvSpPr>
        <p:spPr>
          <a:xfrm>
            <a:off x="1403175" y="1954113"/>
            <a:ext cx="2072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Level-wise growth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is capable of building more robust models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13" name="Google Shape;313;p29"/>
          <p:cNvSpPr txBox="1"/>
          <p:nvPr/>
        </p:nvSpPr>
        <p:spPr>
          <a:xfrm>
            <a:off x="5136825" y="1954113"/>
            <a:ext cx="223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Leaf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-wise growth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14" name="Google Shape;314;p29"/>
          <p:cNvSpPr/>
          <p:nvPr/>
        </p:nvSpPr>
        <p:spPr>
          <a:xfrm>
            <a:off x="6300625" y="2356650"/>
            <a:ext cx="165900" cy="311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9"/>
          <p:cNvSpPr txBox="1"/>
          <p:nvPr/>
        </p:nvSpPr>
        <p:spPr>
          <a:xfrm>
            <a:off x="5134225" y="2824350"/>
            <a:ext cx="249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more loss reduction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6" name="Google Shape;316;p29"/>
          <p:cNvSpPr/>
          <p:nvPr/>
        </p:nvSpPr>
        <p:spPr>
          <a:xfrm>
            <a:off x="6300625" y="3325200"/>
            <a:ext cx="165900" cy="3114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9"/>
          <p:cNvSpPr txBox="1"/>
          <p:nvPr/>
        </p:nvSpPr>
        <p:spPr>
          <a:xfrm>
            <a:off x="5136825" y="3737250"/>
            <a:ext cx="249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may overfitting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2" name="Google Shape;322;p30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3" name="Google Shape;3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4" name="Google Shape;324;p30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325" name="Google Shape;325;p30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26" name="Google Shape;326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7" name="Google Shape;32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0"/>
          <p:cNvSpPr txBox="1"/>
          <p:nvPr/>
        </p:nvSpPr>
        <p:spPr>
          <a:xfrm>
            <a:off x="754325" y="155900"/>
            <a:ext cx="23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29" name="Google Shape;329;p30"/>
          <p:cNvSpPr txBox="1"/>
          <p:nvPr/>
        </p:nvSpPr>
        <p:spPr>
          <a:xfrm>
            <a:off x="697550" y="933875"/>
            <a:ext cx="4711200" cy="3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❖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Total 7 models reproduced </a:t>
            </a:r>
            <a:endParaRPr sz="15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Logistic Regression, Naive Bayes, C4.5 decision tree, C5.0 decision tree, NBTree, Bagging, and Random Forest.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❖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Implemented 2 novel strategies</a:t>
            </a:r>
            <a:endParaRPr sz="15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XGBoost and LightGBM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❖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Optimal evaluation data</a:t>
            </a:r>
            <a:endParaRPr sz="15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➢"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87.3% accuracy @ XGBoost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238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➢"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93.8% recall @ XGBoost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238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➢"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99.3% precision @ Naive Bayes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238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➢"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0.918 F1-score @ XGBoost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2385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eorgia"/>
              <a:buChar char="❖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XGBoost and LightGBM generally perform better than models in papers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pic>
        <p:nvPicPr>
          <p:cNvPr id="330" name="Google Shape;33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3450" y="1420725"/>
            <a:ext cx="2476550" cy="24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5" name="Google Shape;335;p31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6" name="Google Shape;33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31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338" name="Google Shape;338;p31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39" name="Google Shape;339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0" name="Google Shape;34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1"/>
          <p:cNvSpPr txBox="1"/>
          <p:nvPr/>
        </p:nvSpPr>
        <p:spPr>
          <a:xfrm>
            <a:off x="754325" y="155900"/>
            <a:ext cx="23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Future Work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42" name="Google Shape;342;p31"/>
          <p:cNvSpPr txBox="1"/>
          <p:nvPr/>
        </p:nvSpPr>
        <p:spPr>
          <a:xfrm>
            <a:off x="547025" y="1369950"/>
            <a:ext cx="4001400" cy="24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Georgia"/>
              <a:buChar char="❖"/>
            </a:pPr>
            <a:r>
              <a:rPr lang="en" sz="1500">
                <a:latin typeface="Georgia"/>
                <a:ea typeface="Georgia"/>
                <a:cs typeface="Georgia"/>
                <a:sym typeface="Georgia"/>
              </a:rPr>
              <a:t>Eliminate the bias in the dataset to keep more balanced inputs.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eorgia"/>
              <a:buChar char="❖"/>
            </a:pPr>
            <a:r>
              <a:rPr lang="en" sz="15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Deploy and fine-tune neural networks.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eorgia"/>
              <a:buChar char="❖"/>
            </a:pPr>
            <a:r>
              <a:rPr lang="en" sz="1500">
                <a:latin typeface="Georgia"/>
                <a:ea typeface="Georgia"/>
                <a:cs typeface="Georgia"/>
                <a:sym typeface="Georgia"/>
              </a:rPr>
              <a:t>Model ensemble to s</a:t>
            </a:r>
            <a:r>
              <a:rPr lang="en" sz="1500">
                <a:latin typeface="Georgia"/>
                <a:ea typeface="Georgia"/>
                <a:cs typeface="Georgia"/>
                <a:sym typeface="Georgia"/>
              </a:rPr>
              <a:t>ynthesize the advantages of all models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43" name="Google Shape;34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7213" y="693350"/>
            <a:ext cx="1745374" cy="174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90425" y="2542276"/>
            <a:ext cx="4001400" cy="1836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1119600" y="1415250"/>
            <a:ext cx="6864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latin typeface="Cardo"/>
                <a:ea typeface="Cardo"/>
                <a:cs typeface="Cardo"/>
                <a:sym typeface="Cardo"/>
              </a:rPr>
              <a:t>Data Exploration</a:t>
            </a:r>
            <a:endParaRPr sz="1200">
              <a:latin typeface="Cardo"/>
              <a:ea typeface="Cardo"/>
              <a:cs typeface="Cardo"/>
              <a:sym typeface="Cardo"/>
            </a:endParaRPr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Data Cleaning</a:t>
            </a:r>
            <a:endParaRPr sz="1200">
              <a:latin typeface="Cardo"/>
              <a:ea typeface="Cardo"/>
              <a:cs typeface="Cardo"/>
              <a:sym typeface="Cardo"/>
            </a:endParaRPr>
          </a:p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Data Visualization</a:t>
            </a:r>
            <a:endParaRPr sz="1300"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119600" y="2599200"/>
            <a:ext cx="5938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latin typeface="Cardo"/>
                <a:ea typeface="Cardo"/>
                <a:cs typeface="Cardo"/>
                <a:sym typeface="Cardo"/>
              </a:rPr>
              <a:t>Naive-Bayes </a:t>
            </a:r>
            <a:endParaRPr sz="1200">
              <a:latin typeface="Cardo"/>
              <a:ea typeface="Cardo"/>
              <a:cs typeface="Cardo"/>
              <a:sym typeface="Cardo"/>
            </a:endParaRPr>
          </a:p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latin typeface="Cardo"/>
                <a:ea typeface="Cardo"/>
                <a:cs typeface="Cardo"/>
                <a:sym typeface="Cardo"/>
              </a:rPr>
              <a:t>C4.5</a:t>
            </a:r>
            <a:endParaRPr sz="1200">
              <a:latin typeface="Cardo"/>
              <a:ea typeface="Cardo"/>
              <a:cs typeface="Cardo"/>
              <a:sym typeface="Cardo"/>
            </a:endParaRPr>
          </a:p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latin typeface="Cardo"/>
                <a:ea typeface="Cardo"/>
                <a:cs typeface="Cardo"/>
                <a:sym typeface="Cardo"/>
              </a:rPr>
              <a:t>NBTree</a:t>
            </a:r>
            <a:r>
              <a:rPr lang="en" sz="1200">
                <a:latin typeface="Cardo"/>
                <a:ea typeface="Cardo"/>
                <a:cs typeface="Cardo"/>
                <a:sym typeface="Cardo"/>
              </a:rPr>
              <a:t> </a:t>
            </a:r>
            <a:endParaRPr sz="1200"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825325" y="3775900"/>
            <a:ext cx="481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68" name="Google Shape;68;p14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4"/>
          <p:cNvSpPr txBox="1"/>
          <p:nvPr/>
        </p:nvSpPr>
        <p:spPr>
          <a:xfrm>
            <a:off x="754325" y="155900"/>
            <a:ext cx="261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Presentation Outline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70" name="Google Shape;70;p14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71" name="Google Shape;71;p14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72" name="Google Shape;72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" name="Google Shape;73;p14"/>
          <p:cNvSpPr txBox="1"/>
          <p:nvPr/>
        </p:nvSpPr>
        <p:spPr>
          <a:xfrm>
            <a:off x="1195800" y="713025"/>
            <a:ext cx="119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Georgia"/>
                <a:ea typeface="Georgia"/>
                <a:cs typeface="Georgia"/>
                <a:sym typeface="Georgia"/>
              </a:rPr>
              <a:t>Introduction</a:t>
            </a:r>
            <a:r>
              <a:rPr i="1" lang="en">
                <a:latin typeface="Georgia"/>
                <a:ea typeface="Georgia"/>
                <a:cs typeface="Georgia"/>
                <a:sym typeface="Georgia"/>
              </a:rPr>
              <a:t> </a:t>
            </a:r>
            <a:endParaRPr i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195800" y="2308800"/>
            <a:ext cx="136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Georgia"/>
                <a:ea typeface="Georgia"/>
                <a:cs typeface="Georgia"/>
                <a:sym typeface="Georgia"/>
              </a:rPr>
              <a:t>Reproduction</a:t>
            </a:r>
            <a:endParaRPr i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/>
        </p:nvSpPr>
        <p:spPr>
          <a:xfrm>
            <a:off x="1195800" y="3375700"/>
            <a:ext cx="246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Georgia"/>
                <a:ea typeface="Georgia"/>
                <a:cs typeface="Georgia"/>
                <a:sym typeface="Georgia"/>
              </a:rPr>
              <a:t>Innovation</a:t>
            </a:r>
            <a:endParaRPr i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1182750" y="4253438"/>
            <a:ext cx="302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Georgia"/>
                <a:ea typeface="Georgia"/>
                <a:cs typeface="Georgia"/>
                <a:sym typeface="Georgia"/>
              </a:rPr>
              <a:t>Conclusion</a:t>
            </a:r>
            <a:r>
              <a:rPr i="1" lang="en">
                <a:latin typeface="Georgia"/>
                <a:ea typeface="Georgia"/>
                <a:cs typeface="Georgia"/>
                <a:sym typeface="Georgia"/>
              </a:rPr>
              <a:t> And Future Work</a:t>
            </a:r>
            <a:endParaRPr i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195800" y="10758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Exploratory Data Analysis</a:t>
            </a:r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1119600" y="3698325"/>
            <a:ext cx="508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XGBoost</a:t>
            </a:r>
            <a:endParaRPr sz="12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048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rdo"/>
              <a:buChar char="❖"/>
            </a:pPr>
            <a:r>
              <a:rPr lang="en" sz="12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LightGBM </a:t>
            </a:r>
            <a:endParaRPr sz="12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9" name="Google Shape;349;p32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0" name="Google Shape;3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32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352" name="Google Shape;352;p32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53" name="Google Shape;353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4" name="Google Shape;35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2"/>
          <p:cNvSpPr txBox="1"/>
          <p:nvPr/>
        </p:nvSpPr>
        <p:spPr>
          <a:xfrm>
            <a:off x="754325" y="155900"/>
            <a:ext cx="23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56" name="Google Shape;356;p32"/>
          <p:cNvSpPr txBox="1"/>
          <p:nvPr/>
        </p:nvSpPr>
        <p:spPr>
          <a:xfrm>
            <a:off x="620700" y="749175"/>
            <a:ext cx="78438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[1] Rich Caruana and Alexandru Niculescu-Mizil. “An Empirical Evaluation of Supervised Learning for ROC Area.” In: ROCAI. 2004, pp. 1–8.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[2] Rich Caruana et al. “Ensemble selection from libraries of models”. In: Proceedings of the twenty-first international conference on Machine learning. 2004, p. 18.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[3] Jes ́us Cerquides and Ramon L`opez de M`antaras. “Maximum a posteriori tree augmented naive Bayes classifiers”. In: International Conference on Discovery Science. Springer. 2004, pp. 73–88.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[4] Tianqi Chen and Carlos Guestrin. “XGBoost: A scalable tree boosting system”. In: 22nd ACM SIGKDD International Conference on Knowledge Discovery and Data Mining. 2016, pp. 786–794.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[5] James Dougherty, Ron Kohavi, and Mehran Sahami. “Supervised and unsupervised discretization of continuous features”. In: Machine learning proceedings 1995. Elsevier, 1995, pp. 194–202.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[6] Wei-Chun Kao et al. “Decomposition methods for linear support vector machines”. In: Neural Computation 16.8 (2004), pp. 1689–1704.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[7] Guolin Ke et al. “Lightgbm: A highly efficient gradient boosting decision tree”. In: Advances in neural information processing systems 30 (2017).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[8] S Sathiya Keerthi and Chih-Jen Lin. “Asymptotic behaviors of support vector machines with Gaussian kernel”. In: Neural computation 15.7 (2003), pp. 1667–1689.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[9] Ron Kohavi et al. “Scaling up the accuracy of naive-bayes classifiers: A decision-tree hybrid.” In: Kdd. Vol. 96. 1996, pp. 202–207.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7" name="Google Shape;357;p32"/>
          <p:cNvSpPr txBox="1"/>
          <p:nvPr/>
        </p:nvSpPr>
        <p:spPr>
          <a:xfrm>
            <a:off x="5566100" y="4016775"/>
            <a:ext cx="3271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060"/>
                </a:solidFill>
                <a:latin typeface="Caveat"/>
                <a:ea typeface="Caveat"/>
                <a:cs typeface="Caveat"/>
                <a:sym typeface="Caveat"/>
              </a:rPr>
              <a:t>Thank you for the listening!</a:t>
            </a:r>
            <a:endParaRPr sz="2500">
              <a:solidFill>
                <a:srgbClr val="00206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5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5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88" name="Google Shape;88;p15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9" name="Google Shape;8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0" name="Google Shape;9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754325" y="155900"/>
            <a:ext cx="23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700" y="1705150"/>
            <a:ext cx="4330573" cy="22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2908200" y="864088"/>
            <a:ext cx="561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The Necessity to predict the income of population</a:t>
            </a:r>
            <a:endParaRPr sz="160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5084675" y="1392325"/>
            <a:ext cx="33207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For 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individuals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Find ways to promote it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Improve life quality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For merchants: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Help to identify target customer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Make marketing strategy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5084675" y="3364750"/>
            <a:ext cx="30000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Income is a privacy of human right</a:t>
            </a:r>
            <a:endParaRPr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Hard to get it directly</a:t>
            </a:r>
            <a:endParaRPr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6445350" y="3758150"/>
            <a:ext cx="206400" cy="196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16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16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04" name="Google Shape;104;p16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5" name="Google Shape;105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754325" y="155900"/>
            <a:ext cx="23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 Description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4313" y="825350"/>
            <a:ext cx="2179725" cy="8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4283825" y="1110250"/>
            <a:ext cx="4395600" cy="30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xtracted by Barry Becker from the 1994 Census database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Used for categorization forecasting </a:t>
            </a:r>
            <a:endParaRPr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whether an individual earns more than 50K a year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Donated by Ronny Kohavi and Barry Becker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dataset contains 48,842 instances</a:t>
            </a:r>
            <a:endParaRPr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45222 instances if unknown values are dropped.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6 duplication instances 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  <a:p>
            <a:pPr indent="-31750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14 attributes -&gt; 1 target</a:t>
            </a:r>
            <a:endParaRPr sz="1300">
              <a:solidFill>
                <a:schemeClr val="dk1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6209525" y="707400"/>
            <a:ext cx="1945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Adult Data Set</a:t>
            </a:r>
            <a:r>
              <a:rPr baseline="30000" lang="en" sz="130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[1]</a:t>
            </a:r>
            <a:endParaRPr baseline="30000" sz="130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4025" y="1798225"/>
            <a:ext cx="3621076" cy="2322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6"/>
          <p:cNvCxnSpPr/>
          <p:nvPr/>
        </p:nvCxnSpPr>
        <p:spPr>
          <a:xfrm>
            <a:off x="341325" y="4465550"/>
            <a:ext cx="365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6"/>
          <p:cNvSpPr txBox="1"/>
          <p:nvPr/>
        </p:nvSpPr>
        <p:spPr>
          <a:xfrm>
            <a:off x="262525" y="4431150"/>
            <a:ext cx="6345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  <a:latin typeface="Cardo"/>
                <a:ea typeface="Cardo"/>
                <a:cs typeface="Cardo"/>
                <a:sym typeface="Cardo"/>
              </a:rPr>
              <a:t>[1] Dua, D. and Graff, C. (2019). UCI Machine Learning Repository [http://archive.ics.uci.edu/ml]. Irvine, CA: University of California, School of Information and Computer Science.</a:t>
            </a:r>
            <a:endParaRPr sz="600">
              <a:solidFill>
                <a:srgbClr val="222222"/>
              </a:solidFill>
              <a:highlight>
                <a:srgbClr val="FFFFFF"/>
              </a:highlight>
              <a:latin typeface="Cardo"/>
              <a:ea typeface="Cardo"/>
              <a:cs typeface="Cardo"/>
              <a:sym typeface="Card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7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7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21" name="Google Shape;121;p17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2" name="Google Shape;12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3" name="Google Shape;12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754325" y="155900"/>
            <a:ext cx="331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 define and works review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5079650" y="920588"/>
            <a:ext cx="365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It is a Binary Classification</a:t>
            </a:r>
            <a:endParaRPr sz="160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644225" y="1020675"/>
            <a:ext cx="3533400" cy="27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</a:t>
            </a: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irst cited by Ron Kohavi</a:t>
            </a:r>
            <a:r>
              <a:rPr baseline="30000" lang="en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[2]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Proposed a new algorithm NBTree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Cardo"/>
                <a:ea typeface="Cardo"/>
                <a:cs typeface="Cardo"/>
                <a:sym typeface="Cardo"/>
              </a:rPr>
              <a:t>Combination of decision-tree and Naive-Bayes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O(m logm) complexity 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Perform well for large databases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marR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Other strategy also mentioned in other works, like SVM, KNN, Bagging, Random forest, etc.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7" name="Google Shape;12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8000" y="1689800"/>
            <a:ext cx="4401749" cy="19384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p17"/>
          <p:cNvCxnSpPr/>
          <p:nvPr/>
        </p:nvCxnSpPr>
        <p:spPr>
          <a:xfrm>
            <a:off x="341325" y="4465550"/>
            <a:ext cx="3654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17"/>
          <p:cNvSpPr txBox="1"/>
          <p:nvPr/>
        </p:nvSpPr>
        <p:spPr>
          <a:xfrm>
            <a:off x="262525" y="4431150"/>
            <a:ext cx="4841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  <a:latin typeface="Cardo"/>
                <a:ea typeface="Cardo"/>
                <a:cs typeface="Cardo"/>
                <a:sym typeface="Cardo"/>
              </a:rPr>
              <a:t>[2] </a:t>
            </a: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  <a:latin typeface="Cardo"/>
                <a:ea typeface="Cardo"/>
                <a:cs typeface="Cardo"/>
                <a:sym typeface="Cardo"/>
              </a:rPr>
              <a:t>Kohavi, Ron. "Scaling up the accuracy of naive-bayes classifiers: A decision-tree hybrid." </a:t>
            </a:r>
            <a:r>
              <a:rPr i="1" lang="en" sz="600">
                <a:solidFill>
                  <a:srgbClr val="222222"/>
                </a:solidFill>
                <a:highlight>
                  <a:srgbClr val="FFFFFF"/>
                </a:highlight>
                <a:latin typeface="Cardo"/>
                <a:ea typeface="Cardo"/>
                <a:cs typeface="Cardo"/>
                <a:sym typeface="Cardo"/>
              </a:rPr>
              <a:t>Kdd</a:t>
            </a: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  <a:latin typeface="Cardo"/>
                <a:ea typeface="Cardo"/>
                <a:cs typeface="Cardo"/>
                <a:sym typeface="Cardo"/>
              </a:rPr>
              <a:t>. Vol. 96. 1996.</a:t>
            </a:r>
            <a:endParaRPr sz="1000">
              <a:latin typeface="Cardo"/>
              <a:ea typeface="Cardo"/>
              <a:cs typeface="Cardo"/>
              <a:sym typeface="Card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18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18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37" name="Google Shape;137;p18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8" name="Google Shape;138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9" name="Google Shape;13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754325" y="750800"/>
            <a:ext cx="163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Exploration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142" name="Google Shape;142;p18"/>
          <p:cNvGraphicFramePr/>
          <p:nvPr/>
        </p:nvGraphicFramePr>
        <p:xfrm>
          <a:off x="952500" y="1499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{DE093445-02A0-44A3-A44D-BE0CC006C033}</a:tableStyleId>
              </a:tblPr>
              <a:tblGrid>
                <a:gridCol w="1894400"/>
                <a:gridCol w="1725100"/>
                <a:gridCol w="1894400"/>
                <a:gridCol w="1725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Number of Instances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48843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Number of Attributes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Data Type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umerical (integer), Categorical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Number of Numerical Attributes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Number of Categorical Attributes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Associated Tasks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Supervised ML - Classification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Target Variable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ncome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Missing Values?</a:t>
                      </a:r>
                      <a:endParaRPr b="1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Yes</a:t>
                      </a:r>
                      <a:endParaRPr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Google Shape;147;p19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8" name="Google Shape;1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19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50" name="Google Shape;150;p19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51" name="Google Shape;151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" name="Google Shape;15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754325" y="750800"/>
            <a:ext cx="3157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Cleaning - Factors Combining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453950" y="1227625"/>
            <a:ext cx="76053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workclass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”Without-pay”,  ”Never-worked”         ”Unemployed”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”State-gov”, ”Local-gov”        ”SL-gov”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”Self-emp-inc”, ”Self-emp-not-inc”       ”Self-employed”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marital-status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”Married-AF-spouse”, ”Married-civ-spouse” and ”Married-spouse-absent”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 ”Married”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”Divorced”, ”Separated” and ”Widowed”        ”Not-Married”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❖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native-country: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…          “North America”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…          “Asia”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…          “South America”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…          “Europe”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Char char="➢"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…          “Other”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4059325" y="1598950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3407050" y="181097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4196450" y="203582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1519650" y="266367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4697175" y="287207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1690850" y="328622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1690850" y="3498363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1690850" y="373942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1690850" y="3908775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1690850" y="4130138"/>
            <a:ext cx="291600" cy="1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oogle Shape;170;p20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1" name="Google Shape;1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" name="Google Shape;172;p20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73" name="Google Shape;173;p20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4" name="Google Shape;174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5" name="Google Shape;17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754325" y="750800"/>
            <a:ext cx="42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Cleaning - </a:t>
            </a: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Dealing with Missing Data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63875" y="1599663"/>
            <a:ext cx="4419599" cy="272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60524" y="1579938"/>
            <a:ext cx="4483476" cy="276832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0"/>
          <p:cNvCxnSpPr/>
          <p:nvPr/>
        </p:nvCxnSpPr>
        <p:spPr>
          <a:xfrm>
            <a:off x="3610800" y="2571750"/>
            <a:ext cx="152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0"/>
          <p:cNvSpPr txBox="1"/>
          <p:nvPr/>
        </p:nvSpPr>
        <p:spPr>
          <a:xfrm>
            <a:off x="3373625" y="1966525"/>
            <a:ext cx="186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Dropping rows with missing values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p21"/>
          <p:cNvCxnSpPr/>
          <p:nvPr/>
        </p:nvCxnSpPr>
        <p:spPr>
          <a:xfrm>
            <a:off x="620700" y="555800"/>
            <a:ext cx="7902600" cy="300"/>
          </a:xfrm>
          <a:prstGeom prst="straightConnector1">
            <a:avLst/>
          </a:prstGeom>
          <a:noFill/>
          <a:ln cap="flat" cmpd="sng" w="19050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1175" y="91775"/>
            <a:ext cx="512116" cy="464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21"/>
          <p:cNvGrpSpPr/>
          <p:nvPr/>
        </p:nvGrpSpPr>
        <p:grpSpPr>
          <a:xfrm>
            <a:off x="-150" y="4761900"/>
            <a:ext cx="9144000" cy="381600"/>
            <a:chOff x="-150" y="4761900"/>
            <a:chExt cx="9144000" cy="381600"/>
          </a:xfrm>
        </p:grpSpPr>
        <p:sp>
          <p:nvSpPr>
            <p:cNvPr id="189" name="Google Shape;189;p21"/>
            <p:cNvSpPr/>
            <p:nvPr/>
          </p:nvSpPr>
          <p:spPr>
            <a:xfrm>
              <a:off x="-150" y="4761900"/>
              <a:ext cx="9144000" cy="3816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0" name="Google Shape;190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625" y="4830825"/>
              <a:ext cx="1997205" cy="2437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1" name="Google Shape;19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325" y="116188"/>
            <a:ext cx="446426" cy="41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/>
        </p:nvSpPr>
        <p:spPr>
          <a:xfrm>
            <a:off x="754325" y="155900"/>
            <a:ext cx="26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Exploratory Data Analysis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754325" y="750800"/>
            <a:ext cx="4219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Data Visualization</a:t>
            </a:r>
            <a:endParaRPr sz="15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4" name="Google Shape;19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775" y="1450350"/>
            <a:ext cx="4762976" cy="294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35050" y="1450351"/>
            <a:ext cx="4308799" cy="2720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